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64" r:id="rId4"/>
    <p:sldId id="269" r:id="rId5"/>
    <p:sldId id="270" r:id="rId6"/>
    <p:sldId id="271" r:id="rId7"/>
    <p:sldId id="272" r:id="rId8"/>
    <p:sldId id="266" r:id="rId9"/>
    <p:sldId id="267" r:id="rId10"/>
    <p:sldId id="268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6"/>
  </p:normalViewPr>
  <p:slideViewPr>
    <p:cSldViewPr snapToGrid="0" snapToObjects="1" showGuides="1">
      <p:cViewPr varScale="1">
        <p:scale>
          <a:sx n="70" d="100"/>
          <a:sy n="70" d="100"/>
        </p:scale>
        <p:origin x="638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B55835B-2E08-4E8D-98A4-D1648672D5BF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10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11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2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13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57F9ECB-93EA-43AE-8A2A-B0A02BECFE01}" type="slidenum">
              <a:t>‹Nr.›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E6B82-F643-42C0-9CF0-CBEE18A83200}" type="datetimeFigureOut">
              <a:rPr lang="en-US"/>
              <a:t>5/22/2016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BBFD1-68CE-4AD0-AE45-6EB3A60951F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4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099"/>
          </a:xfr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4400549"/>
            <a:ext cx="5486400" cy="3600450"/>
          </a:xfrm>
          <a:noFill/>
          <a:ln>
            <a:noFill/>
          </a:ln>
        </p:spPr>
        <p:txBody>
          <a:bodyPr wrap="square" anchor="t" anchorCtr="0" compatLnSpc="1">
            <a:noAutofit/>
          </a:bodyPr>
          <a:lstStyle/>
          <a:p>
            <a:pPr lvl="0"/>
            <a:r>
              <a:rPr lang="en-US"/>
              <a:t>Classic theories were failing to live up to their expectations.</a:t>
            </a:r>
          </a:p>
          <a:p>
            <a:pPr lvl="0"/>
            <a:r>
              <a:rPr lang="en-US"/>
              <a:t>To low level, restricted in their scope, deal with real world</a:t>
            </a:r>
          </a:p>
          <a:p>
            <a:pPr lvl="0"/>
            <a:r>
              <a:rPr lang="en-US"/>
              <a:t>Hope theory could make a valuable contribution in HCI</a:t>
            </a:r>
          </a:p>
          <a:p>
            <a:pPr lvl="0"/>
            <a:endParaRPr lang="en-US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28EBC8A-D81C-4BA7-864A-7556786E9271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6437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4400549"/>
            <a:ext cx="5486400" cy="3600450"/>
          </a:xfrm>
          <a:noFill/>
          <a:ln>
            <a:noFill/>
          </a:ln>
        </p:spPr>
        <p:txBody>
          <a:bodyPr wrap="square" anchor="t" anchorCtr="0" compatLnSpc="1">
            <a:noAutofit/>
          </a:bodyPr>
          <a:lstStyle/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Cognitive Dimensions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High level abstraction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Language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endParaRPr lang="en-US" sz="1400"/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Example Dimensions: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Viscosity: 	resistance to locale change. Steer a spin in treacle and milk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Knock on viscosity: 	changing one thing starts a train of extraneous actions 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Commitment: 	constraint order task carried out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Diffuseness 	how much space required to express meaning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Visibility 	how readily parts can be identified, accessed made visible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endParaRPr lang="en-US" sz="1400"/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Find dimensions at level of abstraction: solutions found in one domain maybe applicable in another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In a nutshell: how much work you have to do if you change your mind</a:t>
            </a:r>
          </a:p>
          <a:p>
            <a:pPr lvl="0"/>
            <a:endParaRPr lang="en-US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2A2F194-37EC-4E5F-A8B3-F19BB3C08E38}" type="slidenum">
              <a:t>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4921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957F9ECB-93EA-43AE-8A2A-B0A02BECFE01}" type="slidenum">
              <a:rPr lang="tr-TR" smtClean="0"/>
              <a:t>4</a:t>
            </a:fld>
            <a:endParaRPr lang="tr-TR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7DBBFD1-68CE-4AD0-AE45-6EB3A60951F0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886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0" y="6334313"/>
            <a:ext cx="12191996" cy="66486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Subtitle 2"/>
          <p:cNvSpPr txBox="1">
            <a:spLocks noGrp="1"/>
          </p:cNvSpPr>
          <p:nvPr>
            <p:ph type="subTitle" idx="1"/>
          </p:nvPr>
        </p:nvSpPr>
        <p:spPr>
          <a:xfrm>
            <a:off x="1100050" y="4455624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344068"/>
                </a:solidFill>
                <a:latin typeface="Calibri Light"/>
              </a:defRPr>
            </a:lvl1pPr>
          </a:lstStyle>
          <a:p>
            <a:pPr lvl="0"/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30DA754-A2BA-4B1E-A4F6-D5CA0176D6A3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D2D3A22-57A7-4766-B695-0B52291CCB3B}" type="slidenum"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92077909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1097280" y="1845734"/>
            <a:ext cx="10058400" cy="4023360"/>
          </a:xfrm>
        </p:spPr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9E62B4C-2B6C-4118-95E0-22D013A45FC3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472372D-9AC1-4D2D-A99E-5F4C6A450AC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20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3" y="412302"/>
            <a:ext cx="2628899" cy="5759897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412302"/>
            <a:ext cx="7734296" cy="5759897"/>
          </a:xfrm>
        </p:spPr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65FC048-2FEB-4200-83CB-2993634B8532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E4B7B9F-EF39-4086-BF53-72F81EBDDEB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7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221AE5E-A1C5-4804-8DE8-606EEEB2596F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E1022F1-5EB5-45F3-AE60-534A1B602F0D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994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344068"/>
                </a:solidFill>
                <a:latin typeface="Calibri Light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FE673C7-558E-4006-8680-F5BDECE51D79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4C2E7BE-0257-4FC2-858F-7FD85F4706E5}" type="slidenum"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396237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7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21792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2E7909F-E1B0-47C6-A6DA-8537B6D44A5B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FE72059-42E6-485D-9D68-9D2379F9024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0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12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9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344068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1097280" y="2582338"/>
            <a:ext cx="4937760" cy="32867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21792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344068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217920" y="2582329"/>
            <a:ext cx="4937760" cy="32867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C4B1ECF-9D12-4953-BD09-60AEBAEA3B7C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EB5440A-5F9C-47F4-A0B0-21925583852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77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8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07B296A0-05B9-45E3-9DCF-BE49053FE6C4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36F38AC-008E-4ED1-82DE-A9EFABF6820B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52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5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6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3181222-F341-418D-92DD-3B2817C986E7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5" name="Footer Placeholder 7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F69B85B-FE63-4503-8ECA-8E0617C6CA8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15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18" y="0"/>
            <a:ext cx="4050792" cy="68580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4040075" y="0"/>
            <a:ext cx="64008" cy="6858000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7200" y="594360"/>
            <a:ext cx="3200400" cy="2286000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Content Placeholder 2"/>
          <p:cNvSpPr txBox="1"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19"/>
          </a:xfrm>
        </p:spPr>
        <p:txBody>
          <a:bodyPr lIns="91440" rIns="91440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465511" y="6459787"/>
            <a:ext cx="261851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62433D0C-3CBD-4DAC-A948-B6DE3A1BF90F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4800600" y="6459787"/>
            <a:ext cx="4648196" cy="365129"/>
          </a:xfrm>
        </p:spPr>
        <p:txBody>
          <a:bodyPr anchorCtr="0"/>
          <a:lstStyle>
            <a:lvl1pPr algn="l">
              <a:defRPr>
                <a:solidFill>
                  <a:srgbClr val="34406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9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>
                <a:solidFill>
                  <a:srgbClr val="344068"/>
                </a:solidFill>
              </a:defRPr>
            </a:lvl1pPr>
          </a:lstStyle>
          <a:p>
            <a:pPr lvl="0"/>
            <a:fld id="{F696FA20-174E-4FE2-8481-F2C93ACD25F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99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4953003"/>
            <a:ext cx="12188823" cy="1904996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8" y="491507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8" cy="822960"/>
          </a:xfrm>
        </p:spPr>
        <p:txBody>
          <a:bodyPr tIns="0" bIns="0">
            <a:no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Picture Placeholder 2"/>
          <p:cNvSpPr txBox="1">
            <a:spLocks noGrp="1"/>
          </p:cNvSpPr>
          <p:nvPr>
            <p:ph type="pic" idx="1"/>
          </p:nvPr>
        </p:nvSpPr>
        <p:spPr>
          <a:xfrm>
            <a:off x="18" y="0"/>
            <a:ext cx="12191987" cy="4915073"/>
          </a:xfrm>
          <a:solidFill>
            <a:srgbClr val="BECAD4"/>
          </a:solidFill>
        </p:spPr>
        <p:txBody>
          <a:bodyPr lIns="457200" tIns="457200"/>
          <a:lstStyle>
            <a:lvl1pPr marL="0" indent="0">
              <a:buNone/>
              <a:defRPr sz="3200"/>
            </a:lvl1pPr>
          </a:lstStyle>
          <a:p>
            <a:pPr lvl="0"/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8E4D846-7FCB-4628-B9B7-2500D80A5B08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83E0A0D5-6ABC-4438-8F91-D99219A6998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Placeholder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97280" y="6459787"/>
            <a:ext cx="247227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718D9D2-8965-4E55-8551-028554951FF1}" type="datetime1">
              <a:rPr lang="en-US"/>
              <a:pPr lvl="0"/>
              <a:t>5/22/2016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686184" y="6459787"/>
            <a:ext cx="482280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all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9900455" y="6459787"/>
            <a:ext cx="131202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A949361-FE92-4DAB-8131-51DC517D6207}" type="slidenum">
              <a:t>‹Nr.›</a:t>
            </a:fld>
            <a:endParaRPr lang="en-US"/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de-DE" sz="4800" b="0" i="0" u="none" strike="noStrike" kern="1200" cap="none" spc="-50" baseline="0">
          <a:solidFill>
            <a:srgbClr val="404040"/>
          </a:solidFill>
          <a:uFillTx/>
          <a:latin typeface="Calibri Light"/>
        </a:defRPr>
      </a:lvl1pPr>
    </p:titleStyle>
    <p:bodyStyle>
      <a:lvl1pPr marL="91440" marR="0" lvl="0" indent="-91440" algn="l" defTabSz="914400" rtl="0" fontAlgn="auto" hangingPunct="1">
        <a:lnSpc>
          <a:spcPct val="90000"/>
        </a:lnSpc>
        <a:spcBef>
          <a:spcPts val="1200"/>
        </a:spcBef>
        <a:spcAft>
          <a:spcPts val="200"/>
        </a:spcAft>
        <a:buClr>
          <a:srgbClr val="1CADE4"/>
        </a:buClr>
        <a:buSzPct val="100000"/>
        <a:buFont typeface="Calibri" pitchFamily="34"/>
        <a:buChar char=" "/>
        <a:tabLst/>
        <a:defRPr lang="de-DE" sz="2000" b="0" i="0" u="none" strike="noStrike" kern="1200" cap="none" spc="0" baseline="0">
          <a:solidFill>
            <a:srgbClr val="404040"/>
          </a:solidFill>
          <a:uFillTx/>
          <a:latin typeface="Calibri"/>
        </a:defRPr>
      </a:lvl1pPr>
      <a:lvl2pPr marL="384048" marR="0" lvl="1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800" b="0" i="0" u="none" strike="noStrike" kern="1200" cap="none" spc="0" baseline="0">
          <a:solidFill>
            <a:srgbClr val="404040"/>
          </a:solidFill>
          <a:uFillTx/>
          <a:latin typeface="Calibri"/>
        </a:defRPr>
      </a:lvl2pPr>
      <a:lvl3pPr marL="566928" marR="0" lvl="2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3pPr>
      <a:lvl4pPr marL="749808" marR="0" lvl="3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4pPr>
      <a:lvl5pPr marL="932688" marR="0" lvl="4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pPr lvl="0"/>
            <a:r>
              <a:rPr lang="en-US"/>
              <a:t>Modern Theories</a:t>
            </a:r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1100050" y="4455624"/>
            <a:ext cx="10058400" cy="1143000"/>
          </a:xfrm>
        </p:spPr>
        <p:txBody>
          <a:bodyPr/>
          <a:lstStyle/>
          <a:p>
            <a:pPr lvl="0"/>
            <a:r>
              <a:rPr lang="en-US"/>
              <a:t>Philipp Riedmann, Tabea Schmidt,</a:t>
            </a:r>
          </a:p>
          <a:p>
            <a:pPr lvl="0"/>
            <a:r>
              <a:rPr lang="en-US"/>
              <a:t>Michael Schreier, Jens Wöhrle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Hybrid Theories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346963" y="2132856"/>
            <a:ext cx="7543800" cy="4023360"/>
          </a:xfrm>
        </p:spPr>
        <p:txBody>
          <a:bodyPr/>
          <a:lstStyle/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66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r>
              <a:rPr lang="en-US" sz="2600"/>
              <a:t> difficult for other researchers to use in practice</a:t>
            </a:r>
          </a:p>
          <a:p>
            <a:pPr lvl="0">
              <a:lnSpc>
                <a:spcPct val="80000"/>
              </a:lnSpc>
              <a:buFont typeface="Wingdings" pitchFamily="2"/>
              <a:buChar char="ü"/>
            </a:pPr>
            <a:r>
              <a:rPr lang="en-US" sz="2600"/>
              <a:t> synthesizes new concepts</a:t>
            </a:r>
          </a:p>
        </p:txBody>
      </p:sp>
      <p:grpSp>
        <p:nvGrpSpPr>
          <p:cNvPr id="4" name="Diagramm 3"/>
          <p:cNvGrpSpPr/>
          <p:nvPr/>
        </p:nvGrpSpPr>
        <p:grpSpPr>
          <a:xfrm>
            <a:off x="4881295" y="2007391"/>
            <a:ext cx="2597088" cy="2930999"/>
            <a:chOff x="4881295" y="2007391"/>
            <a:chExt cx="2597088" cy="2930999"/>
          </a:xfrm>
        </p:grpSpPr>
        <p:sp>
          <p:nvSpPr>
            <p:cNvPr id="5" name="Freeform 4"/>
            <p:cNvSpPr/>
            <p:nvPr/>
          </p:nvSpPr>
          <p:spPr>
            <a:xfrm>
              <a:off x="4979612" y="2109420"/>
              <a:ext cx="2393030" cy="83107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6CCBE">
                <a:alpha val="40000"/>
              </a:srgbClr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947952" y="4144426"/>
              <a:ext cx="463765" cy="296814"/>
            </a:xfrm>
            <a:custGeom>
              <a:avLst>
                <a:gd name="f0" fmla="val 10800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-270"/>
                <a:gd name="f11" fmla="+- 0 0 -90"/>
                <a:gd name="f12" fmla="*/ f5 1 21600"/>
                <a:gd name="f13" fmla="*/ f6 1 21600"/>
                <a:gd name="f14" fmla="pin 0 f1 10800"/>
                <a:gd name="f15" fmla="pin 0 f0 21600"/>
                <a:gd name="f16" fmla="*/ f10 f2 1"/>
                <a:gd name="f17" fmla="*/ f11 f2 1"/>
                <a:gd name="f18" fmla="val f14"/>
                <a:gd name="f19" fmla="val f15"/>
                <a:gd name="f20" fmla="+- 21600 0 f14"/>
                <a:gd name="f21" fmla="*/ f14 f12 1"/>
                <a:gd name="f22" fmla="*/ f15 f13 1"/>
                <a:gd name="f23" fmla="*/ 0 f13 1"/>
                <a:gd name="f24" fmla="*/ 0 f12 1"/>
                <a:gd name="f25" fmla="*/ f16 1 f4"/>
                <a:gd name="f26" fmla="*/ 21600 f12 1"/>
                <a:gd name="f27" fmla="*/ f17 1 f4"/>
                <a:gd name="f28" fmla="+- 21600 0 f19"/>
                <a:gd name="f29" fmla="*/ f18 f12 1"/>
                <a:gd name="f30" fmla="*/ f20 f12 1"/>
                <a:gd name="f31" fmla="*/ f19 f13 1"/>
                <a:gd name="f32" fmla="+- f25 0 f3"/>
                <a:gd name="f33" fmla="+- f27 0 f3"/>
                <a:gd name="f34" fmla="*/ f28 f18 1"/>
                <a:gd name="f35" fmla="*/ f34 1 10800"/>
                <a:gd name="f36" fmla="+- f19 f35 0"/>
                <a:gd name="f37" fmla="*/ f36 f13 1"/>
              </a:gdLst>
              <a:ahLst>
                <a:ahXY gdRefX="f1" minX="f7" maxX="f9" gdRefY="f0" minY="f7" maxY="f8">
                  <a:pos x="f21" y="f22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24" y="f31"/>
                </a:cxn>
                <a:cxn ang="f33">
                  <a:pos x="f26" y="f31"/>
                </a:cxn>
              </a:cxnLst>
              <a:rect l="f29" t="f23" r="f30" b="f37"/>
              <a:pathLst>
                <a:path w="21600" h="21600">
                  <a:moveTo>
                    <a:pt x="f18" y="f7"/>
                  </a:moveTo>
                  <a:lnTo>
                    <a:pt x="f18" y="f19"/>
                  </a:lnTo>
                  <a:lnTo>
                    <a:pt x="f7" y="f19"/>
                  </a:lnTo>
                  <a:lnTo>
                    <a:pt x="f9" y="f8"/>
                  </a:lnTo>
                  <a:lnTo>
                    <a:pt x="f8" y="f19"/>
                  </a:lnTo>
                  <a:lnTo>
                    <a:pt x="f20" y="f19"/>
                  </a:lnTo>
                  <a:lnTo>
                    <a:pt x="f20" y="f7"/>
                  </a:lnTo>
                  <a:close/>
                </a:path>
              </a:pathLst>
            </a:custGeom>
            <a:solidFill>
              <a:srgbClr val="F8D7CD"/>
            </a:solidFill>
            <a:ln cap="flat">
              <a:noFill/>
              <a:prstDash val="solid"/>
            </a:ln>
            <a:effectLst>
              <a:outerShdw dist="19046" dir="5400000" algn="tl">
                <a:srgbClr val="000000">
                  <a:alpha val="63000"/>
                </a:srgbClr>
              </a:outerShdw>
            </a:effec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5066800" y="4381868"/>
              <a:ext cx="2226079" cy="5565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6078"/>
                <a:gd name="f7" fmla="val 556519"/>
                <a:gd name="f8" fmla="+- 0 0 -90"/>
                <a:gd name="f9" fmla="*/ f3 1 2226078"/>
                <a:gd name="f10" fmla="*/ f4 1 55651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226078"/>
                <a:gd name="f19" fmla="*/ f15 1 556519"/>
                <a:gd name="f20" fmla="*/ 0 f16 1"/>
                <a:gd name="f21" fmla="*/ 0 f15 1"/>
                <a:gd name="f22" fmla="*/ 2226078 f16 1"/>
                <a:gd name="f23" fmla="*/ 556519 f15 1"/>
                <a:gd name="f24" fmla="+- f17 0 f1"/>
                <a:gd name="f25" fmla="*/ f20 1 2226078"/>
                <a:gd name="f26" fmla="*/ f21 1 556519"/>
                <a:gd name="f27" fmla="*/ f22 1 2226078"/>
                <a:gd name="f28" fmla="*/ f23 1 55651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  <a:cxn ang="f24">
                  <a:pos x="f41" y="f42"/>
                </a:cxn>
              </a:cxnLst>
              <a:rect l="f37" t="f40" r="f38" b="f39"/>
              <a:pathLst>
                <a:path w="2226078" h="556519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lnTo>
                    <a:pt x="f5" y="f5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135130" tIns="135130" rIns="135130" bIns="13513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9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Hybrid Theory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5849636" y="3004672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F18C55"/>
                </a:gs>
                <a:gs pos="100000">
                  <a:srgbClr val="F67B28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DAI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5252304" y="2378400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CB8F81"/>
                </a:gs>
                <a:gs pos="100000">
                  <a:srgbClr val="C97E6B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CMC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6105640" y="2176573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AFAFAF"/>
                </a:gs>
                <a:gs pos="100000">
                  <a:srgbClr val="A5A5A5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CSCW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881295" y="2007391"/>
              <a:ext cx="2597088" cy="2077672"/>
            </a:xfrm>
            <a:custGeom>
              <a:avLst/>
              <a:gdLst>
                <a:gd name="f0" fmla="val 10800000"/>
                <a:gd name="f1" fmla="val 5400000"/>
                <a:gd name="f2" fmla="val w"/>
                <a:gd name="f3" fmla="val h"/>
                <a:gd name="f4" fmla="val ss"/>
                <a:gd name="f5" fmla="val 0"/>
                <a:gd name="f6" fmla="*/ 5419351 1 1725033"/>
                <a:gd name="f7" fmla="*/ 0 0 1"/>
                <a:gd name="f8" fmla="+- 0 0 21600000"/>
                <a:gd name="f9" fmla="abs f2"/>
                <a:gd name="f10" fmla="abs f3"/>
                <a:gd name="f11" fmla="abs f4"/>
                <a:gd name="f12" fmla="val f5"/>
                <a:gd name="f13" fmla="+- 480000 f1 0"/>
                <a:gd name="f14" fmla="?: f9 f2 1"/>
                <a:gd name="f15" fmla="?: f10 f3 1"/>
                <a:gd name="f16" fmla="?: f11 f4 1"/>
                <a:gd name="f17" fmla="*/ f13 f6 1"/>
                <a:gd name="f18" fmla="*/ f14 1 21600"/>
                <a:gd name="f19" fmla="*/ f15 1 21600"/>
                <a:gd name="f20" fmla="*/ 21600 f14 1"/>
                <a:gd name="f21" fmla="*/ 21600 f15 1"/>
                <a:gd name="f22" fmla="*/ f17 1 f0"/>
                <a:gd name="f23" fmla="min f19 f18"/>
                <a:gd name="f24" fmla="*/ f20 1 f16"/>
                <a:gd name="f25" fmla="*/ f21 1 f16"/>
                <a:gd name="f26" fmla="+- 0 0 f22"/>
                <a:gd name="f27" fmla="val f24"/>
                <a:gd name="f28" fmla="val f25"/>
                <a:gd name="f29" fmla="+- 0 0 f26"/>
                <a:gd name="f30" fmla="*/ f12 f23 1"/>
                <a:gd name="f31" fmla="+- f28 0 f12"/>
                <a:gd name="f32" fmla="+- f27 0 f12"/>
                <a:gd name="f33" fmla="*/ f29 f0 1"/>
                <a:gd name="f34" fmla="*/ f27 f23 1"/>
                <a:gd name="f35" fmla="*/ f28 f23 1"/>
                <a:gd name="f36" fmla="*/ f31 1 4"/>
                <a:gd name="f37" fmla="*/ f32 1 2"/>
                <a:gd name="f38" fmla="min f32 f31"/>
                <a:gd name="f39" fmla="*/ f33 1 f6"/>
                <a:gd name="f40" fmla="+- f12 f37 0"/>
                <a:gd name="f41" fmla="*/ f38 1 20"/>
                <a:gd name="f42" fmla="+- f39 0 f1"/>
                <a:gd name="f43" fmla="*/ f37 1 4"/>
                <a:gd name="f44" fmla="*/ f36 1 4"/>
                <a:gd name="f45" fmla="*/ f37 f36 1"/>
                <a:gd name="f46" fmla="*/ f37 f23 1"/>
                <a:gd name="f47" fmla="*/ f36 f23 1"/>
                <a:gd name="f48" fmla="+- f37 0 f41"/>
                <a:gd name="f49" fmla="+- f36 0 f41"/>
                <a:gd name="f50" fmla="cos 1 f42"/>
                <a:gd name="f51" fmla="sin 1 f42"/>
                <a:gd name="f52" fmla="*/ f43 f44 1"/>
                <a:gd name="f53" fmla="+- f28 0 f44"/>
                <a:gd name="f54" fmla="*/ f43 f23 1"/>
                <a:gd name="f55" fmla="*/ f44 f23 1"/>
                <a:gd name="f56" fmla="+- 0 0 f50"/>
                <a:gd name="f57" fmla="+- 0 0 f51"/>
                <a:gd name="f58" fmla="+- f37 0 f48"/>
                <a:gd name="f59" fmla="*/ f48 f23 1"/>
                <a:gd name="f60" fmla="*/ f49 f23 1"/>
                <a:gd name="f61" fmla="+- 0 0 f56"/>
                <a:gd name="f62" fmla="+- 0 0 f57"/>
                <a:gd name="f63" fmla="*/ f58 f23 1"/>
                <a:gd name="f64" fmla="*/ f61 f37 1"/>
                <a:gd name="f65" fmla="*/ f62 f36 1"/>
                <a:gd name="f66" fmla="+- 0 0 f64"/>
                <a:gd name="f67" fmla="+- 0 0 f65"/>
                <a:gd name="f68" fmla="+- 0 0 f66"/>
                <a:gd name="f69" fmla="+- 0 0 f67"/>
                <a:gd name="f70" fmla="at2 f68 f69"/>
                <a:gd name="f71" fmla="+- f70 f1 0"/>
                <a:gd name="f72" fmla="*/ f71 f6 1"/>
                <a:gd name="f73" fmla="*/ f72 1 f0"/>
                <a:gd name="f74" fmla="+- 0 0 f73"/>
                <a:gd name="f75" fmla="val f74"/>
                <a:gd name="f76" fmla="+- 0 0 f75"/>
                <a:gd name="f77" fmla="*/ f76 f0 1"/>
                <a:gd name="f78" fmla="*/ f77 1 f6"/>
                <a:gd name="f79" fmla="+- f78 0 f1"/>
                <a:gd name="f80" fmla="*/ f79 2 1"/>
                <a:gd name="f81" fmla="+- f0 0 f79"/>
                <a:gd name="f82" fmla="+- f79 f1 0"/>
                <a:gd name="f83" fmla="+- f0 f80 0"/>
                <a:gd name="f84" fmla="+- f0 0 f80"/>
                <a:gd name="f85" fmla="+- f81 f1 0"/>
                <a:gd name="f86" fmla="*/ f82 f6 1"/>
                <a:gd name="f87" fmla="*/ f85 f6 1"/>
                <a:gd name="f88" fmla="*/ f86 1 f0"/>
                <a:gd name="f89" fmla="*/ f87 1 f0"/>
                <a:gd name="f90" fmla="+- 0 0 f88"/>
                <a:gd name="f91" fmla="+- 0 0 f89"/>
                <a:gd name="f92" fmla="+- 0 0 f90"/>
                <a:gd name="f93" fmla="+- 0 0 f91"/>
                <a:gd name="f94" fmla="*/ f92 f0 1"/>
                <a:gd name="f95" fmla="*/ f93 f0 1"/>
                <a:gd name="f96" fmla="*/ f94 1 f6"/>
                <a:gd name="f97" fmla="*/ f95 1 f6"/>
                <a:gd name="f98" fmla="+- f96 0 f1"/>
                <a:gd name="f99" fmla="+- f97 0 f1"/>
                <a:gd name="f100" fmla="cos 1 f98"/>
                <a:gd name="f101" fmla="sin 1 f98"/>
                <a:gd name="f102" fmla="cos 1 f99"/>
                <a:gd name="f103" fmla="sin 1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+- 0 0 f105"/>
                <a:gd name="f110" fmla="+- 0 0 f106"/>
                <a:gd name="f111" fmla="+- 0 0 f107"/>
                <a:gd name="f112" fmla="*/ f108 f44 1"/>
                <a:gd name="f113" fmla="*/ f109 f43 1"/>
                <a:gd name="f114" fmla="*/ f110 f36 1"/>
                <a:gd name="f115" fmla="*/ f111 f37 1"/>
                <a:gd name="f116" fmla="*/ f112 f112 1"/>
                <a:gd name="f117" fmla="*/ f113 f113 1"/>
                <a:gd name="f118" fmla="*/ f114 f114 1"/>
                <a:gd name="f119" fmla="*/ f115 f115 1"/>
                <a:gd name="f120" fmla="+- f116 f117 0"/>
                <a:gd name="f121" fmla="+- f118 f119 0"/>
                <a:gd name="f122" fmla="+- f120 f7 0"/>
                <a:gd name="f123" fmla="+- f121 f7 0"/>
                <a:gd name="f124" fmla="sqrt f122"/>
                <a:gd name="f125" fmla="sqrt f123"/>
                <a:gd name="f126" fmla="*/ f52 1 f124"/>
                <a:gd name="f127" fmla="*/ f45 1 f125"/>
                <a:gd name="f128" fmla="*/ f108 f126 1"/>
                <a:gd name="f129" fmla="*/ f109 f126 1"/>
                <a:gd name="f130" fmla="*/ f110 f127 1"/>
                <a:gd name="f131" fmla="*/ f111 f127 1"/>
                <a:gd name="f132" fmla="+- f40 f128 0"/>
                <a:gd name="f133" fmla="+- f53 f129 0"/>
                <a:gd name="f134" fmla="+- f40 f130 0"/>
                <a:gd name="f135" fmla="+- f36 f131 0"/>
                <a:gd name="f136" fmla="*/ f132 f23 1"/>
                <a:gd name="f137" fmla="*/ f133 f23 1"/>
                <a:gd name="f138" fmla="*/ f134 f23 1"/>
                <a:gd name="f139" fmla="*/ f13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0" r="f34" b="f35"/>
              <a:pathLst>
                <a:path>
                  <a:moveTo>
                    <a:pt x="f138" y="f139"/>
                  </a:moveTo>
                  <a:arcTo wR="f46" hR="f47" stAng="f81" swAng="f83"/>
                  <a:lnTo>
                    <a:pt x="f136" y="f137"/>
                  </a:lnTo>
                  <a:arcTo wR="f54" hR="f55" stAng="f79" swAng="f84"/>
                  <a:close/>
                  <a:moveTo>
                    <a:pt x="f63" y="f47"/>
                  </a:moveTo>
                  <a:arcTo wR="f59" hR="f60" stAng="f0" swAng="f8"/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6345" cap="flat">
              <a:solidFill>
                <a:srgbClr val="ED7D31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/>
              <a:t>Contribution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0"/>
            <a:r>
              <a:rPr lang="en-US"/>
              <a:t>#pages: 33; Other groups #pages: 14 =&gt; work load 200%</a:t>
            </a:r>
          </a:p>
          <a:p>
            <a:pPr marL="0" lvl="0" indent="0">
              <a:buNone/>
            </a:pPr>
            <a:r>
              <a:rPr lang="en-US"/>
              <a:t>Group contribution:</a:t>
            </a:r>
          </a:p>
          <a:p>
            <a:pPr marL="0" lvl="0" indent="0">
              <a:buNone/>
            </a:pPr>
            <a:endParaRPr lang="en-US"/>
          </a:p>
          <a:p>
            <a:pPr marL="0" lvl="0" indent="0">
              <a:buNone/>
            </a:pPr>
            <a:endParaRPr lang="en-US"/>
          </a:p>
        </p:txBody>
      </p:sp>
      <p:graphicFrame>
        <p:nvGraphicFramePr>
          <p:cNvPr id="4" name="Tabelle 3">
            <a:extLst/>
          </p:cNvPr>
          <p:cNvGraphicFramePr>
            <a:graphicFrameLocks noGrp="1"/>
          </p:cNvGraphicFramePr>
          <p:nvPr/>
        </p:nvGraphicFramePr>
        <p:xfrm>
          <a:off x="2062484" y="3133731"/>
          <a:ext cx="8127990" cy="2560320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4063995">
                  <a:extLst>
                    <a:ext uri="{9D8B030D-6E8A-4147-A177-3AD203B41FA5}">
                      <a16:colId xmlns:a16="http://schemas.microsoft.com/office/drawing/2014/main" val="2785450484"/>
                    </a:ext>
                  </a:extLst>
                </a:gridCol>
                <a:gridCol w="4063995">
                  <a:extLst>
                    <a:ext uri="{9D8B030D-6E8A-4147-A177-3AD203B41FA5}">
                      <a16:colId xmlns:a16="http://schemas.microsoft.com/office/drawing/2014/main" val="2752461579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Philipp Riedmann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5626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l" defTabSz="914400" rtl="0" fontAlgn="auto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/>
                        <a:t>Tabeas Schmidt</a:t>
                      </a:r>
                    </a:p>
                    <a:p>
                      <a:pPr lvl="0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03292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Michale Schreier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b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6431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Jens Wöhrle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00806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/>
              <a:t>Modern Theories</a:t>
            </a:r>
          </a:p>
        </p:txBody>
      </p:sp>
      <p:sp>
        <p:nvSpPr>
          <p:cNvPr id="3" name="Inhaltsplatzhalter 7"/>
          <p:cNvSpPr txBox="1">
            <a:spLocks noGrp="1"/>
          </p:cNvSpPr>
          <p:nvPr>
            <p:ph idx="1"/>
          </p:nvPr>
        </p:nvSpPr>
        <p:spPr>
          <a:xfrm>
            <a:off x="4634499" y="3905018"/>
            <a:ext cx="3468593" cy="1998823"/>
          </a:xfrm>
        </p:spPr>
        <p:txBody>
          <a:bodyPr/>
          <a:lstStyle/>
          <a:p>
            <a:pPr lvl="0"/>
            <a:r>
              <a:rPr lang="en-US"/>
              <a:t>Revise cognitive Frameworks</a:t>
            </a:r>
          </a:p>
          <a:p>
            <a:pPr lvl="0"/>
            <a:r>
              <a:rPr lang="en-US"/>
              <a:t>Look for different theories</a:t>
            </a:r>
          </a:p>
          <a:p>
            <a:pPr lvl="0"/>
            <a:r>
              <a:rPr lang="en-US"/>
              <a:t>Turn to social</a:t>
            </a:r>
          </a:p>
          <a:p>
            <a:pPr lvl="0"/>
            <a:r>
              <a:rPr lang="en-US"/>
              <a:t>Ethnomethodology</a:t>
            </a:r>
          </a:p>
        </p:txBody>
      </p:sp>
      <p:sp>
        <p:nvSpPr>
          <p:cNvPr id="4" name="Kreuz 3"/>
          <p:cNvSpPr/>
          <p:nvPr/>
        </p:nvSpPr>
        <p:spPr>
          <a:xfrm>
            <a:off x="5884164" y="2317976"/>
            <a:ext cx="484632" cy="493776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25000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solidFill>
            <a:srgbClr val="30ACEC"/>
          </a:solidFill>
          <a:ln w="15873" cap="rnd">
            <a:solidFill>
              <a:srgbClr val="207DAD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367299" y="2317976"/>
            <a:ext cx="344728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rPr>
              <a:t>Classical Theories failing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7989405" y="2380192"/>
            <a:ext cx="171754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rPr>
              <a:t>Hope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 smtClean="0"/>
              <a:t>External Cognition</a:t>
            </a:r>
            <a:endParaRPr lang="en-US"/>
          </a:p>
        </p:txBody>
      </p:sp>
      <p:sp>
        <p:nvSpPr>
          <p:cNvPr id="3" name="Textfeld 3"/>
          <p:cNvSpPr txBox="1"/>
          <p:nvPr/>
        </p:nvSpPr>
        <p:spPr>
          <a:xfrm>
            <a:off x="2894688" y="1831360"/>
            <a:ext cx="646356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Diagram may be worth a thousand words (Larkin and Simon’s 1987)</a:t>
            </a:r>
          </a:p>
        </p:txBody>
      </p:sp>
      <p:sp>
        <p:nvSpPr>
          <p:cNvPr id="4" name="Pfeil nach unten 4"/>
          <p:cNvSpPr/>
          <p:nvPr/>
        </p:nvSpPr>
        <p:spPr>
          <a:xfrm>
            <a:off x="5195447" y="2528418"/>
            <a:ext cx="1862047" cy="786932"/>
          </a:xfrm>
          <a:custGeom>
            <a:avLst>
              <a:gd name="f0" fmla="val 10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+- f8 0 f7"/>
              <a:gd name="f15" fmla="pin 0 f1 10800"/>
              <a:gd name="f16" fmla="pin 0 f0 21600"/>
              <a:gd name="f17" fmla="*/ f10 f2 1"/>
              <a:gd name="f18" fmla="*/ f11 f2 1"/>
              <a:gd name="f19" fmla="val f15"/>
              <a:gd name="f20" fmla="val f16"/>
              <a:gd name="f21" fmla="*/ f14 1 21600"/>
              <a:gd name="f22" fmla="*/ f15 f12 1"/>
              <a:gd name="f23" fmla="*/ f16 f13 1"/>
              <a:gd name="f24" fmla="*/ f17 1 f4"/>
              <a:gd name="f25" fmla="*/ f18 1 f4"/>
              <a:gd name="f26" fmla="+- 21600 0 f19"/>
              <a:gd name="f27" fmla="+- 21600 0 f20"/>
              <a:gd name="f28" fmla="*/ 0 f21 1"/>
              <a:gd name="f29" fmla="*/ 21600 f21 1"/>
              <a:gd name="f30" fmla="*/ f19 f12 1"/>
              <a:gd name="f31" fmla="*/ f20 f13 1"/>
              <a:gd name="f32" fmla="+- f24 0 f3"/>
              <a:gd name="f33" fmla="+- f25 0 f3"/>
              <a:gd name="f34" fmla="*/ f27 f19 1"/>
              <a:gd name="f35" fmla="*/ f28 1 f21"/>
              <a:gd name="f36" fmla="*/ f29 1 f21"/>
              <a:gd name="f37" fmla="*/ f26 f12 1"/>
              <a:gd name="f38" fmla="*/ f34 1 10800"/>
              <a:gd name="f39" fmla="*/ f35 f13 1"/>
              <a:gd name="f40" fmla="*/ f35 f12 1"/>
              <a:gd name="f41" fmla="*/ f36 f12 1"/>
              <a:gd name="f42" fmla="+- f20 f38 0"/>
              <a:gd name="f43" fmla="*/ f42 f13 1"/>
            </a:gdLst>
            <a:ahLst>
              <a:ahXY gdRefX="f1" minX="f7" maxX="f9" gdRefY="f0" minY="f7" maxY="f8">
                <a:pos x="f22" y="f2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0" y="f31"/>
              </a:cxn>
              <a:cxn ang="f33">
                <a:pos x="f41" y="f31"/>
              </a:cxn>
            </a:cxnLst>
            <a:rect l="f30" t="f39" r="f37" b="f43"/>
            <a:pathLst>
              <a:path w="21600" h="21600">
                <a:moveTo>
                  <a:pt x="f19" y="f7"/>
                </a:moveTo>
                <a:lnTo>
                  <a:pt x="f19" y="f20"/>
                </a:lnTo>
                <a:lnTo>
                  <a:pt x="f7" y="f20"/>
                </a:lnTo>
                <a:lnTo>
                  <a:pt x="f9" y="f8"/>
                </a:lnTo>
                <a:lnTo>
                  <a:pt x="f8" y="f20"/>
                </a:lnTo>
                <a:lnTo>
                  <a:pt x="f26" y="f20"/>
                </a:lnTo>
                <a:lnTo>
                  <a:pt x="f26" y="f7"/>
                </a:lnTo>
                <a:close/>
              </a:path>
            </a:pathLst>
          </a:custGeom>
          <a:solidFill>
            <a:srgbClr val="1CADE4"/>
          </a:solidFill>
          <a:ln w="15873" cap="flat">
            <a:solidFill>
              <a:srgbClr val="117EA7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Rechteck 5"/>
          <p:cNvSpPr/>
          <p:nvPr/>
        </p:nvSpPr>
        <p:spPr>
          <a:xfrm>
            <a:off x="3575477" y="3643073"/>
            <a:ext cx="5101986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Systematic how new technology enhances cognition</a:t>
            </a:r>
          </a:p>
        </p:txBody>
      </p:sp>
      <p:sp>
        <p:nvSpPr>
          <p:cNvPr id="6" name="Rechteck 7"/>
          <p:cNvSpPr/>
          <p:nvPr/>
        </p:nvSpPr>
        <p:spPr>
          <a:xfrm>
            <a:off x="4808235" y="4340131"/>
            <a:ext cx="2636471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Computational offloading</a:t>
            </a:r>
          </a:p>
        </p:txBody>
      </p:sp>
      <p:sp>
        <p:nvSpPr>
          <p:cNvPr id="7" name="Rechteck 6"/>
          <p:cNvSpPr/>
          <p:nvPr/>
        </p:nvSpPr>
        <p:spPr>
          <a:xfrm>
            <a:off x="5022963" y="5037191"/>
            <a:ext cx="2207014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Cognitive Dimensions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DISTRIBUTED COGNITION </a:t>
            </a:r>
            <a:endParaRPr lang="en-US" dirty="0"/>
          </a:p>
        </p:txBody>
      </p:sp>
      <p:pic>
        <p:nvPicPr>
          <p:cNvPr id="43" name="Bild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480" y="2287195"/>
            <a:ext cx="3355168" cy="2048731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69850" y="1845734"/>
            <a:ext cx="10058400" cy="402336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 smtClean="0"/>
              <a:t>Cognitive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eaLnBrk="1" latinLnBrk="0">
              <a:lnSpc>
                <a:spcPct val="100000"/>
              </a:lnSpc>
              <a:spcBef>
                <a:spcPts val="0"/>
              </a:spcBef>
              <a:buFontTx/>
              <a:buChar char="-"/>
              <a:defRPr/>
            </a:pPr>
            <a:r>
              <a:rPr lang="en-US" sz="2800" dirty="0"/>
              <a:t>Activities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2800" dirty="0" smtClean="0"/>
              <a:t>Settings</a:t>
            </a:r>
            <a:endParaRPr lang="en-US" sz="2800" dirty="0"/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  <a:defRPr/>
            </a:pPr>
            <a:r>
              <a:rPr lang="en-US" sz="2800" dirty="0"/>
              <a:t>Interaction with Media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905824" y="2390685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Individuals</a:t>
            </a:r>
            <a:endParaRPr lang="en-US" dirty="0"/>
          </a:p>
        </p:txBody>
      </p:sp>
      <p:sp>
        <p:nvSpPr>
          <p:cNvPr id="20" name="Textfeld 19"/>
          <p:cNvSpPr txBox="1"/>
          <p:nvPr/>
        </p:nvSpPr>
        <p:spPr>
          <a:xfrm>
            <a:off x="4905824" y="2894954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Artefacts</a:t>
            </a:r>
            <a:endParaRPr lang="en-US" dirty="0"/>
          </a:p>
        </p:txBody>
      </p:sp>
      <p:cxnSp>
        <p:nvCxnSpPr>
          <p:cNvPr id="15" name="Gerade Verbindung 14"/>
          <p:cNvCxnSpPr>
            <a:endCxn id="11" idx="1"/>
          </p:cNvCxnSpPr>
          <p:nvPr/>
        </p:nvCxnSpPr>
        <p:spPr>
          <a:xfrm>
            <a:off x="4020451" y="2575351"/>
            <a:ext cx="885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>
          <a:xfrm flipV="1">
            <a:off x="3439880" y="3101589"/>
            <a:ext cx="1406625" cy="1626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1169850" y="5607484"/>
            <a:ext cx="677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Observed through </a:t>
            </a:r>
            <a:r>
              <a:rPr lang="en-US" sz="2800" b="1" dirty="0" smtClean="0">
                <a:solidFill>
                  <a:srgbClr val="404040"/>
                </a:solidFill>
              </a:rPr>
              <a:t>Ethnological Field Study</a:t>
            </a:r>
            <a:endParaRPr lang="en-US" sz="2800" b="1" dirty="0">
              <a:solidFill>
                <a:srgbClr val="404040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7259588" y="1864619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solidFill>
                  <a:srgbClr val="404040"/>
                </a:solidFill>
              </a:rPr>
              <a:t>Granularity</a:t>
            </a:r>
            <a:endParaRPr lang="en-US" sz="2000" b="1" u="sng" dirty="0">
              <a:solidFill>
                <a:srgbClr val="404040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7259588" y="2501424"/>
            <a:ext cx="4516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144838" algn="l"/>
              </a:tabLst>
            </a:pPr>
            <a:r>
              <a:rPr lang="en-US" dirty="0" smtClean="0"/>
              <a:t>Minutes	Days</a:t>
            </a:r>
          </a:p>
          <a:p>
            <a:endParaRPr lang="en-US" dirty="0" smtClean="0"/>
          </a:p>
          <a:p>
            <a:pPr>
              <a:tabLst>
                <a:tab pos="3144838" algn="l"/>
              </a:tabLst>
            </a:pPr>
            <a:r>
              <a:rPr lang="en-US" dirty="0" smtClean="0"/>
              <a:t>Plain	Consider</a:t>
            </a:r>
          </a:p>
          <a:p>
            <a:pPr>
              <a:tabLst>
                <a:tab pos="3101975" algn="l"/>
              </a:tabLst>
            </a:pPr>
            <a:r>
              <a:rPr lang="en-US" dirty="0" smtClean="0"/>
              <a:t>Interactions	 Background</a:t>
            </a:r>
          </a:p>
        </p:txBody>
      </p:sp>
      <p:sp>
        <p:nvSpPr>
          <p:cNvPr id="25" name="Pfeil nach links und rechts 24"/>
          <p:cNvSpPr/>
          <p:nvPr/>
        </p:nvSpPr>
        <p:spPr>
          <a:xfrm>
            <a:off x="8621484" y="2604379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feil nach links und rechts 31"/>
          <p:cNvSpPr/>
          <p:nvPr/>
        </p:nvSpPr>
        <p:spPr>
          <a:xfrm>
            <a:off x="8621484" y="3324446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1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4" grpId="0"/>
      <p:bldP spid="25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ECOLOGICAL PSYCHOLOGY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656" y="1903445"/>
            <a:ext cx="1462163" cy="142102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017" y="2100572"/>
            <a:ext cx="1197615" cy="1026774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112438" y="335395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3593050" y="3324473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External World</a:t>
            </a:r>
            <a:endParaRPr lang="en-US" dirty="0"/>
          </a:p>
        </p:txBody>
      </p:sp>
      <p:sp>
        <p:nvSpPr>
          <p:cNvPr id="11" name="Pfeil nach links und rechts 10"/>
          <p:cNvSpPr/>
          <p:nvPr/>
        </p:nvSpPr>
        <p:spPr>
          <a:xfrm>
            <a:off x="2380593" y="2431097"/>
            <a:ext cx="1212457" cy="3657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1355835" y="60217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feld 12"/>
          <p:cNvSpPr txBox="1"/>
          <p:nvPr/>
        </p:nvSpPr>
        <p:spPr>
          <a:xfrm>
            <a:off x="1081656" y="4499882"/>
            <a:ext cx="330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Invariant structures in the environment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Ecological constraints</a:t>
            </a:r>
            <a:endParaRPr lang="en-US" sz="28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Bild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094" y="2376450"/>
            <a:ext cx="1097315" cy="1063969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545217" y="2329490"/>
            <a:ext cx="1116017" cy="1034670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368" y="3846779"/>
            <a:ext cx="2610427" cy="1044171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3775" y="4201274"/>
            <a:ext cx="715354" cy="611414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265094" y="1936727"/>
            <a:ext cx="2633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Real Affordances</a:t>
            </a:r>
            <a:endParaRPr lang="en-US" sz="2800" dirty="0"/>
          </a:p>
        </p:txBody>
      </p:sp>
      <p:sp>
        <p:nvSpPr>
          <p:cNvPr id="20" name="Textfeld 19"/>
          <p:cNvSpPr txBox="1"/>
          <p:nvPr/>
        </p:nvSpPr>
        <p:spPr>
          <a:xfrm>
            <a:off x="8265094" y="3440419"/>
            <a:ext cx="3427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Perceived Affordances</a:t>
            </a:r>
            <a:endParaRPr lang="en-US" sz="2800" dirty="0"/>
          </a:p>
        </p:txBody>
      </p:sp>
      <p:sp>
        <p:nvSpPr>
          <p:cNvPr id="14" name="Textfeld 13"/>
          <p:cNvSpPr txBox="1"/>
          <p:nvPr/>
        </p:nvSpPr>
        <p:spPr>
          <a:xfrm>
            <a:off x="4625280" y="4499881"/>
            <a:ext cx="38322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Relation to human perception and action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Affordances</a:t>
            </a:r>
          </a:p>
        </p:txBody>
      </p:sp>
    </p:spTree>
    <p:extLst>
      <p:ext uri="{BB962C8B-B14F-4D97-AF65-F5344CB8AC3E}">
        <p14:creationId xmlns:p14="http://schemas.microsoft.com/office/powerpoint/2010/main" val="175160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Entry Points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Structures that invite people to carry out an activity</a:t>
            </a:r>
          </a:p>
          <a:p>
            <a:pPr lvl="1"/>
            <a:r>
              <a:rPr lang="en-US" sz="2800" dirty="0" smtClean="0"/>
              <a:t>Read it</a:t>
            </a:r>
          </a:p>
          <a:p>
            <a:pPr lvl="1"/>
            <a:r>
              <a:rPr lang="en-US" sz="2800" dirty="0" smtClean="0"/>
              <a:t>Look at it</a:t>
            </a:r>
          </a:p>
          <a:p>
            <a:pPr lvl="1"/>
            <a:r>
              <a:rPr lang="en-US" sz="2800" dirty="0" smtClean="0"/>
              <a:t>Click on it</a:t>
            </a:r>
          </a:p>
          <a:p>
            <a:r>
              <a:rPr lang="en-US" sz="3200" dirty="0" smtClean="0"/>
              <a:t>Goal: User can move rapidly from entry point to entry point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097280" y="4636123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Coordination and sequencing of actions</a:t>
            </a:r>
            <a:endParaRPr lang="en-US" sz="2800" dirty="0">
              <a:solidFill>
                <a:srgbClr val="404040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797827" y="4636123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Position of objects,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Structure of the interface</a:t>
            </a:r>
            <a:endParaRPr lang="en-US" sz="2800" dirty="0">
              <a:solidFill>
                <a:srgbClr val="404040"/>
              </a:solidFill>
            </a:endParaRPr>
          </a:p>
        </p:txBody>
      </p:sp>
      <p:sp>
        <p:nvSpPr>
          <p:cNvPr id="8" name="Pfeil nach links und rechts 7"/>
          <p:cNvSpPr/>
          <p:nvPr/>
        </p:nvSpPr>
        <p:spPr>
          <a:xfrm>
            <a:off x="4991361" y="4813631"/>
            <a:ext cx="1292773" cy="59909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7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SITUATED ACTION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0962" y="1964960"/>
            <a:ext cx="10142838" cy="452787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2800" dirty="0" smtClean="0"/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Technology is used by different people in different contexts</a:t>
            </a:r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Consider cultural background, physical and social circumstances</a:t>
            </a:r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Do not abstract actions </a:t>
            </a:r>
            <a:r>
              <a:rPr lang="en-US" sz="2800" dirty="0"/>
              <a:t>away from its circumstances </a:t>
            </a:r>
          </a:p>
          <a:p>
            <a:pPr>
              <a:buFont typeface="Courier New" charset="0"/>
              <a:buChar char="o"/>
            </a:pPr>
            <a:endParaRPr lang="en-US" sz="100" dirty="0" smtClean="0"/>
          </a:p>
          <a:p>
            <a:r>
              <a:rPr lang="en-US" sz="2800" dirty="0" smtClean="0"/>
              <a:t>Initial plans may be changed depending on specific situations</a:t>
            </a:r>
            <a:endParaRPr lang="en-US" sz="28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576" y="2065283"/>
            <a:ext cx="1621957" cy="1639614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047" y="1825625"/>
            <a:ext cx="1561440" cy="1603375"/>
          </a:xfrm>
          <a:prstGeom prst="rect">
            <a:avLst/>
          </a:prstGeom>
        </p:spPr>
      </p:pic>
      <p:sp>
        <p:nvSpPr>
          <p:cNvPr id="6" name="Pfeil nach links und rechts 5"/>
          <p:cNvSpPr/>
          <p:nvPr/>
        </p:nvSpPr>
        <p:spPr>
          <a:xfrm>
            <a:off x="3531476" y="2617076"/>
            <a:ext cx="882869" cy="26801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Activity Theory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2326023" y="2204865"/>
            <a:ext cx="7543800" cy="4023360"/>
          </a:xfrm>
        </p:spPr>
        <p:txBody>
          <a:bodyPr/>
          <a:lstStyle/>
          <a:p>
            <a:pPr lvl="0"/>
            <a:endParaRPr lang="en-US" i="1"/>
          </a:p>
          <a:p>
            <a:pPr lvl="0"/>
            <a:endParaRPr lang="en-US" i="1"/>
          </a:p>
          <a:p>
            <a:pPr lvl="0"/>
            <a:endParaRPr lang="de-DE"/>
          </a:p>
          <a:p>
            <a:pPr lvl="0"/>
            <a:endParaRPr lang="de-DE"/>
          </a:p>
          <a:p>
            <a:pPr lvl="0"/>
            <a:endParaRPr lang="en-US"/>
          </a:p>
          <a:p>
            <a:pPr lvl="0"/>
            <a:endParaRPr lang="en-US"/>
          </a:p>
          <a:p>
            <a:pPr lvl="0">
              <a:buFont typeface="Symbol" pitchFamily="18"/>
              <a:buChar char="-"/>
            </a:pPr>
            <a:r>
              <a:rPr lang="en-US"/>
              <a:t> </a:t>
            </a:r>
            <a:r>
              <a:rPr lang="en-US" sz="2400"/>
              <a:t>requires considerable learning and experience </a:t>
            </a:r>
          </a:p>
          <a:p>
            <a:pPr lvl="0">
              <a:buFont typeface="Wingdings" pitchFamily="2"/>
              <a:buChar char="ü"/>
            </a:pPr>
            <a:r>
              <a:rPr lang="en-US" sz="2400"/>
              <a:t> helps to identify tensions and contradictions</a:t>
            </a:r>
          </a:p>
        </p:txBody>
      </p:sp>
      <p:pic>
        <p:nvPicPr>
          <p:cNvPr id="4" name="Picture 2">
            <a:extLst/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95796" y="2060847"/>
            <a:ext cx="3660626" cy="2619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Grounded Theory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346963" y="2420892"/>
            <a:ext cx="7543800" cy="4023360"/>
          </a:xfrm>
        </p:spPr>
        <p:txBody>
          <a:bodyPr/>
          <a:lstStyle/>
          <a:p>
            <a:pPr lvl="0">
              <a:lnSpc>
                <a:spcPct val="70000"/>
              </a:lnSpc>
            </a:pPr>
            <a:endParaRPr lang="en-US" sz="1700"/>
          </a:p>
          <a:p>
            <a:pPr lvl="0">
              <a:lnSpc>
                <a:spcPct val="70000"/>
              </a:lnSpc>
            </a:pPr>
            <a:endParaRPr lang="en-US" sz="1700"/>
          </a:p>
          <a:p>
            <a:pPr lvl="0">
              <a:lnSpc>
                <a:spcPct val="70000"/>
              </a:lnSpc>
            </a:pPr>
            <a:endParaRPr lang="en-US" sz="17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  <a:buNone/>
            </a:pPr>
            <a:endParaRPr lang="en-US" sz="1500"/>
          </a:p>
          <a:p>
            <a:pPr lvl="1">
              <a:lnSpc>
                <a:spcPct val="70000"/>
              </a:lnSpc>
              <a:buNone/>
            </a:pPr>
            <a:endParaRPr lang="en-US" sz="3900"/>
          </a:p>
          <a:p>
            <a:pPr lvl="0">
              <a:lnSpc>
                <a:spcPct val="70000"/>
              </a:lnSpc>
              <a:buFont typeface="Symbol" pitchFamily="18"/>
              <a:buChar char="-"/>
            </a:pPr>
            <a:r>
              <a:rPr lang="en-US" sz="2600"/>
              <a:t> depends on the skills of the analyst</a:t>
            </a:r>
          </a:p>
          <a:p>
            <a:pPr lvl="0">
              <a:lnSpc>
                <a:spcPct val="70000"/>
              </a:lnSpc>
              <a:buFont typeface="Symbol" pitchFamily="18"/>
              <a:buChar char="-"/>
            </a:pPr>
            <a:r>
              <a:rPr lang="en-US" sz="2600"/>
              <a:t> very time-consuming</a:t>
            </a:r>
          </a:p>
          <a:p>
            <a:pPr lvl="0">
              <a:lnSpc>
                <a:spcPct val="70000"/>
              </a:lnSpc>
              <a:buFont typeface="Wingdings" pitchFamily="2"/>
              <a:buChar char="ü"/>
            </a:pPr>
            <a:r>
              <a:rPr lang="en-US" sz="2600"/>
              <a:t> generates new theory</a:t>
            </a:r>
          </a:p>
        </p:txBody>
      </p:sp>
      <p:grpSp>
        <p:nvGrpSpPr>
          <p:cNvPr id="4" name="Inhaltsplatzhalter 3"/>
          <p:cNvGrpSpPr/>
          <p:nvPr/>
        </p:nvGrpSpPr>
        <p:grpSpPr>
          <a:xfrm>
            <a:off x="4280169" y="1845743"/>
            <a:ext cx="3425991" cy="2818894"/>
            <a:chOff x="4280169" y="1845743"/>
            <a:chExt cx="3425991" cy="2818894"/>
          </a:xfrm>
        </p:grpSpPr>
        <p:sp>
          <p:nvSpPr>
            <p:cNvPr id="5" name="Freeform 4"/>
            <p:cNvSpPr/>
            <p:nvPr/>
          </p:nvSpPr>
          <p:spPr>
            <a:xfrm>
              <a:off x="5307918" y="1845743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F18C55"/>
                </a:gs>
                <a:gs pos="100000">
                  <a:srgbClr val="F67B28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Collect data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2055444"/>
                <a:gd name="f5" fmla="val 378209"/>
                <a:gd name="f6" fmla="val 1186747"/>
                <a:gd name="f7" fmla="val 19023254"/>
                <a:gd name="f8" fmla="val 2299358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ED7D31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6335676" y="3625861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CB8F81"/>
                </a:gs>
                <a:gs pos="100000">
                  <a:srgbClr val="C97E6B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Analyse data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1550227"/>
                <a:gd name="f5" fmla="val 2316460"/>
                <a:gd name="f6" fmla="val 1186747"/>
                <a:gd name="f7" fmla="val 4329879"/>
                <a:gd name="f8" fmla="val 2140242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C48170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4280169" y="3625861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FAFAF"/>
                </a:gs>
                <a:gs pos="100000">
                  <a:srgbClr val="A5A5A5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Develop theory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3861"/>
                <a:gd name="f5" fmla="val 1091093"/>
                <a:gd name="f6" fmla="val 1186747"/>
                <a:gd name="f7" fmla="val 11077389"/>
                <a:gd name="f8" fmla="val 2299358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A5A5A5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309</Words>
  <Application>Microsoft Office PowerPoint</Application>
  <PresentationFormat>Breitbild</PresentationFormat>
  <Paragraphs>134</Paragraphs>
  <Slides>11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Corbel</vt:lpstr>
      <vt:lpstr>Courier New</vt:lpstr>
      <vt:lpstr>Symbol</vt:lpstr>
      <vt:lpstr>Wingdings</vt:lpstr>
      <vt:lpstr>Rückblick</vt:lpstr>
      <vt:lpstr>Modern Theories</vt:lpstr>
      <vt:lpstr>Modern Theories</vt:lpstr>
      <vt:lpstr>External Cognition</vt:lpstr>
      <vt:lpstr>DISTRIBUTED COGNITION </vt:lpstr>
      <vt:lpstr>ECOLOGICAL PSYCHOLOGY </vt:lpstr>
      <vt:lpstr>Entry Points</vt:lpstr>
      <vt:lpstr>SITUATED ACTION </vt:lpstr>
      <vt:lpstr>Activity Theory</vt:lpstr>
      <vt:lpstr>Grounded Theory</vt:lpstr>
      <vt:lpstr>Hybrid Theories</vt:lpstr>
      <vt:lpstr>Contribution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Theories</dc:title>
  <dc:creator>Michael Schreier</dc:creator>
  <cp:lastModifiedBy>Michael Schreier</cp:lastModifiedBy>
  <cp:revision>17</cp:revision>
  <dcterms:created xsi:type="dcterms:W3CDTF">2016-05-13T11:20:25Z</dcterms:created>
  <dcterms:modified xsi:type="dcterms:W3CDTF">2016-05-22T13:34:58Z</dcterms:modified>
</cp:coreProperties>
</file>

<file path=docProps/thumbnail.jpeg>
</file>